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9" r:id="rId5"/>
    <p:sldId id="258" r:id="rId6"/>
    <p:sldId id="260" r:id="rId7"/>
    <p:sldId id="261" r:id="rId8"/>
    <p:sldId id="263" r:id="rId9"/>
    <p:sldId id="257" r:id="rId10"/>
    <p:sldId id="264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7F8B94A8-CCD4-4BE3-9BBA-D5101A9117C3}">
          <p14:sldIdLst>
            <p14:sldId id="259"/>
            <p14:sldId id="258"/>
            <p14:sldId id="260"/>
            <p14:sldId id="261"/>
            <p14:sldId id="263"/>
            <p14:sldId id="257"/>
            <p14:sldId id="264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7B1"/>
    <a:srgbClr val="BBE0E3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57AE4-E658-4D6F-BD38-45F0C4F2CD16}" v="3" dt="2020-06-12T09:49:45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8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248" y="176"/>
      </p:cViewPr>
      <p:guideLst>
        <p:guide orient="horz" pos="4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">
            <a:extLst>
              <a:ext uri="{FF2B5EF4-FFF2-40B4-BE49-F238E27FC236}">
                <a16:creationId xmlns:a16="http://schemas.microsoft.com/office/drawing/2014/main" id="{2D9F7C5B-670B-43FC-9AFB-64CC0027E5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9574259-3610-4945-8778-86CAFFFDCE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a-DK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da-DK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7194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5029200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5029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9342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4213" y="1987200"/>
            <a:ext cx="7843837" cy="4537425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0157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334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4202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0262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2285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3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7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9801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BCE11F-9287-4436-906C-1C13E478C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848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title</a:t>
            </a:r>
            <a:r>
              <a:rPr lang="da-DK" altLang="da-DK" dirty="0"/>
              <a:t>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ADEEDC-434F-4478-AE50-1B73F219B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7200"/>
            <a:ext cx="784383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text</a:t>
            </a:r>
            <a:r>
              <a:rPr lang="da-DK" altLang="da-DK" dirty="0"/>
              <a:t> styles</a:t>
            </a:r>
          </a:p>
          <a:p>
            <a:pPr lvl="1"/>
            <a:r>
              <a:rPr lang="da-DK" altLang="da-DK" dirty="0"/>
              <a:t>Second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2"/>
            <a:r>
              <a:rPr lang="da-DK" altLang="da-DK" dirty="0"/>
              <a:t>Third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3"/>
            <a:r>
              <a:rPr lang="da-DK" altLang="da-DK" dirty="0" err="1"/>
              <a:t>Fourth</a:t>
            </a:r>
            <a:r>
              <a:rPr lang="da-DK" altLang="da-DK" dirty="0"/>
              <a:t>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4"/>
            <a:r>
              <a:rPr lang="da-DK" altLang="da-DK" dirty="0"/>
              <a:t>Fifth </a:t>
            </a:r>
            <a:r>
              <a:rPr lang="da-DK" altLang="da-DK" dirty="0" err="1"/>
              <a:t>level</a:t>
            </a:r>
            <a:endParaRPr lang="da-DK" altLang="da-DK" dirty="0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DC2CE150-563B-4F14-BC2C-ECCB4839F2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603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DD81FF9-CE8E-482F-A3F0-356D22D5B9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13512"/>
            <a:ext cx="9144000" cy="34448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82C67B4-0716-4072-8D82-88A44BFC3574}"/>
              </a:ext>
            </a:extLst>
          </p:cNvPr>
          <p:cNvSpPr txBox="1"/>
          <p:nvPr userDrawn="1"/>
        </p:nvSpPr>
        <p:spPr>
          <a:xfrm>
            <a:off x="684213" y="6547256"/>
            <a:ext cx="399833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200" b="1" i="0" kern="1200" spc="30" baseline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KonfliktHåndtering</a:t>
            </a:r>
            <a:r>
              <a:rPr lang="da-DK" sz="1200" b="0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a-DK" sz="800" b="0" i="0" kern="1200" spc="40" baseline="30000" dirty="0">
                <a:solidFill>
                  <a:schemeClr val="bg1"/>
                </a:solidFill>
                <a:latin typeface="Webdings" panose="05030102010509060703" pitchFamily="18" charset="2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da-DK" sz="1200" b="0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a-DK" sz="1200" b="1" i="0" kern="1200" spc="3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Hvad er en konflikt?</a:t>
            </a:r>
            <a:r>
              <a:rPr lang="da-DK" sz="800" b="0" i="0" kern="1200" spc="4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lang="da-DK" sz="1200" b="0" i="0" kern="1200" spc="40" baseline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87338" indent="-287338" algn="l" rtl="0" eaLnBrk="0" fontAlgn="base" hangingPunct="0">
        <a:spcBef>
          <a:spcPct val="5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58825" indent="-2794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 1: Hvad er en konflikt?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Formålet med denne lektion er</a:t>
            </a:r>
          </a:p>
          <a:p>
            <a:r>
              <a:rPr lang="da-DK" dirty="0"/>
              <a:t>at opnå en fælles forståelse for hvad der kendetegner en konflikt</a:t>
            </a:r>
          </a:p>
          <a:p>
            <a:r>
              <a:rPr lang="da-DK" dirty="0"/>
              <a:t>at klargøre hvad der adskiller en konflikt fra en</a:t>
            </a:r>
          </a:p>
          <a:p>
            <a:r>
              <a:rPr lang="da-DK" dirty="0"/>
              <a:t>uenighed eller diskussion</a:t>
            </a:r>
          </a:p>
          <a:p>
            <a:r>
              <a:rPr lang="da-DK" dirty="0"/>
              <a:t>at reflektere over og diskutere en spillet konfliktsituation</a:t>
            </a:r>
          </a:p>
        </p:txBody>
      </p:sp>
    </p:spTree>
    <p:extLst>
      <p:ext uri="{BB962C8B-B14F-4D97-AF65-F5344CB8AC3E}">
        <p14:creationId xmlns:p14="http://schemas.microsoft.com/office/powerpoint/2010/main" val="331485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">
            <a:extLst>
              <a:ext uri="{FF2B5EF4-FFF2-40B4-BE49-F238E27FC236}">
                <a16:creationId xmlns:a16="http://schemas.microsoft.com/office/drawing/2014/main" id="{0F52D2EF-DC87-4DCC-A0A7-191C40CD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053730"/>
            <a:ext cx="85820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A7C08C-C2BE-4B3A-821E-467E6D41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kendetegner en konflikt?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39F218-7DF8-4973-97E9-6FF2FF43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2551883"/>
            <a:ext cx="7843837" cy="4619625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3000" dirty="0"/>
              <a:t>Overvej hvad der kendetegner </a:t>
            </a:r>
            <a:br>
              <a:rPr lang="da-DK" altLang="da-DK" sz="3000" dirty="0"/>
            </a:br>
            <a:r>
              <a:rPr lang="da-DK" altLang="da-DK" sz="3000" dirty="0"/>
              <a:t>en konflikt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797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FC17D-A849-4FC6-A0C6-D28A502C5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konflikt er en...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FF2EDD-180C-4EC5-BAFF-FC4692AE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800" dirty="0"/>
              <a:t>“En konflikt er en </a:t>
            </a:r>
            <a:r>
              <a:rPr lang="nb-NO" sz="2800" b="1" dirty="0"/>
              <a:t>uenighed</a:t>
            </a:r>
            <a:br>
              <a:rPr lang="nb-NO" sz="2800" b="1" dirty="0"/>
            </a:br>
            <a:r>
              <a:rPr lang="da-DK" sz="2800" dirty="0"/>
              <a:t>hvor </a:t>
            </a:r>
            <a:r>
              <a:rPr lang="da-DK" sz="2800" b="1" dirty="0"/>
              <a:t>en eller flere </a:t>
            </a:r>
            <a:r>
              <a:rPr lang="da-DK" sz="2800" dirty="0"/>
              <a:t>af personerne</a:t>
            </a:r>
            <a:br>
              <a:rPr lang="da-DK" sz="2800" dirty="0"/>
            </a:br>
            <a:r>
              <a:rPr lang="da-DK" sz="2800" dirty="0"/>
              <a:t>bliver </a:t>
            </a:r>
            <a:r>
              <a:rPr lang="da-DK" sz="2800" b="1" dirty="0"/>
              <a:t>følelsesmæssigt involveret</a:t>
            </a:r>
            <a:r>
              <a:rPr lang="da-DK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08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Konflikter er et livsvilkår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01C187-E614-4E33-AB13-FC681D5DA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Konflikter er uundgåelige</a:t>
            </a:r>
          </a:p>
          <a:p>
            <a:r>
              <a:rPr lang="da-DK" dirty="0"/>
              <a:t>Hvor der er uenighed og mennesker med</a:t>
            </a:r>
            <a:br>
              <a:rPr lang="da-DK" dirty="0"/>
            </a:br>
            <a:r>
              <a:rPr lang="da-DK" dirty="0"/>
              <a:t>følelser, vil der også opstå konflikter</a:t>
            </a:r>
          </a:p>
          <a:p>
            <a:r>
              <a:rPr lang="da-DK" dirty="0"/>
              <a:t>Vi kan lære at opdage konflikter i tide, at</a:t>
            </a:r>
            <a:br>
              <a:rPr lang="da-DK" dirty="0"/>
            </a:br>
            <a:r>
              <a:rPr lang="da-DK" dirty="0"/>
              <a:t>håndtere dem, så de ikke bliver værre, og at nedtrappe dem, så de måske bliver løst</a:t>
            </a:r>
          </a:p>
          <a:p>
            <a:r>
              <a:rPr lang="da-DK" dirty="0"/>
              <a:t>Jo mere vi øver os, jo bedre bliver vi til at spotte, håndtere og løse konflikter</a:t>
            </a:r>
          </a:p>
        </p:txBody>
      </p:sp>
    </p:spTree>
    <p:extLst>
      <p:ext uri="{BB962C8B-B14F-4D97-AF65-F5344CB8AC3E}">
        <p14:creationId xmlns:p14="http://schemas.microsoft.com/office/powerpoint/2010/main" val="377090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3767E-F6B0-48DE-B080-88148BF1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0C03BD-D894-40FE-AD49-22297B992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handler konflikten om?</a:t>
            </a:r>
          </a:p>
          <a:p>
            <a:r>
              <a:rPr lang="nb-NO" dirty="0"/>
              <a:t>Hvem er involveret i konflikten?</a:t>
            </a:r>
          </a:p>
          <a:p>
            <a:r>
              <a:rPr lang="da-DK" dirty="0"/>
              <a:t>Hvad bliver der sagt eller gjort, der udløser konflikten?</a:t>
            </a:r>
          </a:p>
          <a:p>
            <a:r>
              <a:rPr lang="da-DK" dirty="0"/>
              <a:t>Hvordan kan man se, at en eller flere af parterne bliver følelsesmæssigt involveret?</a:t>
            </a:r>
          </a:p>
        </p:txBody>
      </p:sp>
      <p:pic>
        <p:nvPicPr>
          <p:cNvPr id="5" name="Billede 4" descr="Et billede, der indeholder skilt, tegning, ur&#10;&#10;Automatisk genereret beskrivelse">
            <a:extLst>
              <a:ext uri="{FF2B5EF4-FFF2-40B4-BE49-F238E27FC236}">
                <a16:creationId xmlns:a16="http://schemas.microsoft.com/office/drawing/2014/main" id="{26D3CEB5-DDC6-49CE-B1C0-42E1F254A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65" y="6120000"/>
            <a:ext cx="1027940" cy="515113"/>
          </a:xfrm>
          <a:prstGeom prst="rect">
            <a:avLst/>
          </a:prstGeom>
          <a:effectLst>
            <a:outerShdw blurRad="50800" dist="50800" dir="1200000" algn="ctr" rotWithShape="0">
              <a:schemeClr val="tx2">
                <a:lumMod val="65000"/>
                <a:lumOff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Videre.png">
            <a:hlinkClick r:id="rId4" action="ppaction://hlinksldjump"/>
            <a:extLst>
              <a:ext uri="{FF2B5EF4-FFF2-40B4-BE49-F238E27FC236}">
                <a16:creationId xmlns:a16="http://schemas.microsoft.com/office/drawing/2014/main" id="{7A7DF41E-B2FE-427E-9BF8-88D61979420C}"/>
              </a:ext>
            </a:extLst>
          </p:cNvPr>
          <p:cNvPicPr>
            <a:picLocks noChangeAspect="1"/>
          </p:cNvPicPr>
          <p:nvPr/>
        </p:nvPicPr>
        <p:blipFill>
          <a:blip r:embed="rId5" cstate="hqprint"/>
          <a:srcRect/>
          <a:stretch>
            <a:fillRect/>
          </a:stretch>
        </p:blipFill>
        <p:spPr bwMode="auto">
          <a:xfrm>
            <a:off x="8172000" y="6120000"/>
            <a:ext cx="514800" cy="514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" algn="tr" rotWithShape="0">
              <a:schemeClr val="tx2">
                <a:lumMod val="65000"/>
                <a:lumOff val="35000"/>
              </a:schemeClr>
            </a:outerShdw>
          </a:effectLst>
        </p:spPr>
      </p:pic>
      <p:pic>
        <p:nvPicPr>
          <p:cNvPr id="2" name="L1d5">
            <a:hlinkClick r:id="" action="ppaction://media"/>
            <a:extLst>
              <a:ext uri="{FF2B5EF4-FFF2-40B4-BE49-F238E27FC236}">
                <a16:creationId xmlns:a16="http://schemas.microsoft.com/office/drawing/2014/main" id="{C1BF46E2-93D7-44C2-9116-84B41DC64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21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3767E-F6B0-48DE-B080-88148BF1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60C03BD-D894-40FE-AD49-22297B992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handler konflikten om?</a:t>
            </a:r>
          </a:p>
          <a:p>
            <a:r>
              <a:rPr lang="nb-NO" dirty="0"/>
              <a:t>Hvem er involveret i konflikten?</a:t>
            </a:r>
          </a:p>
          <a:p>
            <a:r>
              <a:rPr lang="da-DK" dirty="0"/>
              <a:t>Hvad bliver der sagt eller gjort, der udløser konflikten?</a:t>
            </a:r>
          </a:p>
          <a:p>
            <a:r>
              <a:rPr lang="da-DK" dirty="0"/>
              <a:t>Hvordan kan man se, at en eller flere af parterne bliver følelsesmæssigt involveret?</a:t>
            </a:r>
          </a:p>
        </p:txBody>
      </p:sp>
    </p:spTree>
    <p:extLst>
      <p:ext uri="{BB962C8B-B14F-4D97-AF65-F5344CB8AC3E}">
        <p14:creationId xmlns:p14="http://schemas.microsoft.com/office/powerpoint/2010/main" val="382467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F76AD-3FF5-40A2-A769-2097ECB0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4C998F-2C73-49E2-8348-9D1B408F2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En konflikt er en uenighed, hvor en eller flere personer bliver følelsesmæssigt involveret</a:t>
            </a:r>
          </a:p>
          <a:p>
            <a:r>
              <a:rPr lang="da-DK" dirty="0"/>
              <a:t>Konflikter er et livsvilkår, og vi kan ikke undgå, at de opstår</a:t>
            </a:r>
          </a:p>
          <a:p>
            <a:r>
              <a:rPr lang="da-DK" dirty="0"/>
              <a:t>Vi kan blive gode til at opdage konflikter i tide</a:t>
            </a:r>
          </a:p>
          <a:p>
            <a:r>
              <a:rPr lang="da-DK" dirty="0"/>
              <a:t>Vi kan lære at håndtere konflikter, så de bliver nedtrappet og måske i sidste ende løst</a:t>
            </a:r>
          </a:p>
        </p:txBody>
      </p:sp>
    </p:spTree>
    <p:extLst>
      <p:ext uri="{BB962C8B-B14F-4D97-AF65-F5344CB8AC3E}">
        <p14:creationId xmlns:p14="http://schemas.microsoft.com/office/powerpoint/2010/main" val="3173734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rugerdefinere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BEA962B739FF4E92CF02C0865C93BB" ma:contentTypeVersion="10" ma:contentTypeDescription="Opret et nyt dokument." ma:contentTypeScope="" ma:versionID="92d8ef27ab24df470d5f1acf5604ac83">
  <xsd:schema xmlns:xsd="http://www.w3.org/2001/XMLSchema" xmlns:xs="http://www.w3.org/2001/XMLSchema" xmlns:p="http://schemas.microsoft.com/office/2006/metadata/properties" xmlns:ns2="d7632fee-18db-4d99-9db2-4c1a7e4bbf7b" targetNamespace="http://schemas.microsoft.com/office/2006/metadata/properties" ma:root="true" ma:fieldsID="cd56ef9f28138f74c979ea5c2379ef98" ns2:_="">
    <xsd:import namespace="d7632fee-18db-4d99-9db2-4c1a7e4bbf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32fee-18db-4d99-9db2-4c1a7e4bb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4E87E3-469A-4158-A13A-7A76BCDD03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0FBE9-D59E-4C82-AF9B-85472FFF2A0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EBF6672-F366-4471-964A-3DAC4FE1B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32fee-18db-4d99-9db2-4c1a7e4bb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Words>281</Words>
  <Application>Microsoft Macintosh PowerPoint</Application>
  <PresentationFormat>Skærmshow (4:3)</PresentationFormat>
  <Paragraphs>30</Paragraphs>
  <Slides>8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Verdana</vt:lpstr>
      <vt:lpstr>Webdings</vt:lpstr>
      <vt:lpstr>Wingdings</vt:lpstr>
      <vt:lpstr>Blank Presentation</vt:lpstr>
      <vt:lpstr>Tema 1: Hvad er en konflikt?</vt:lpstr>
      <vt:lpstr>Hvad kendetegner en konflikt?</vt:lpstr>
      <vt:lpstr>En konflikt er en...</vt:lpstr>
      <vt:lpstr>Konflikter er et livsvilkår</vt:lpstr>
      <vt:lpstr>Film</vt:lpstr>
      <vt:lpstr>PowerPoint-præsentation</vt:lpstr>
      <vt:lpstr>Film</vt:lpstr>
      <vt:lpstr>Opsummering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Ellegård</dc:creator>
  <cp:lastModifiedBy>Tune Nyborg</cp:lastModifiedBy>
  <cp:revision>45</cp:revision>
  <dcterms:created xsi:type="dcterms:W3CDTF">2020-01-13T11:23:44Z</dcterms:created>
  <dcterms:modified xsi:type="dcterms:W3CDTF">2024-10-21T11:46:36Z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0x0101001DBEA962B739FF4E92CF02C0865C93BB</vt:lpwstr>
  </property>
</Properties>
</file>