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9" r:id="rId5"/>
    <p:sldId id="265" r:id="rId6"/>
    <p:sldId id="266" r:id="rId7"/>
    <p:sldId id="267" r:id="rId8"/>
    <p:sldId id="258" r:id="rId9"/>
    <p:sldId id="268" r:id="rId10"/>
    <p:sldId id="257" r:id="rId11"/>
    <p:sldId id="261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7F8B94A8-CCD4-4BE3-9BBA-D5101A9117C3}">
          <p14:sldIdLst>
            <p14:sldId id="259"/>
            <p14:sldId id="265"/>
            <p14:sldId id="266"/>
            <p14:sldId id="267"/>
            <p14:sldId id="258"/>
            <p14:sldId id="268"/>
            <p14:sldId id="257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7B1"/>
    <a:srgbClr val="BBE0E3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B8AD5-8CC9-46E2-A84D-041B832F1F48}" v="102" dt="2020-06-17T12:07:50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248" y="176"/>
      </p:cViewPr>
      <p:guideLst>
        <p:guide orient="horz" pos="4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">
            <a:extLst>
              <a:ext uri="{FF2B5EF4-FFF2-40B4-BE49-F238E27FC236}">
                <a16:creationId xmlns:a16="http://schemas.microsoft.com/office/drawing/2014/main" id="{2D9F7C5B-670B-43FC-9AFB-64CC0027E5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9574259-3610-4945-8778-86CAFFFDCE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a-DK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da-DK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7194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5029200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5029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9342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4213" y="1987200"/>
            <a:ext cx="7843837" cy="4454789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0157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334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4202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0262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2285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3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7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9801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BCE11F-9287-4436-906C-1C13E478C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848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title</a:t>
            </a:r>
            <a:r>
              <a:rPr lang="da-DK" altLang="da-DK" dirty="0"/>
              <a:t>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ADEEDC-434F-4478-AE50-1B73F219B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7200"/>
            <a:ext cx="784383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text</a:t>
            </a:r>
            <a:r>
              <a:rPr lang="da-DK" altLang="da-DK" dirty="0"/>
              <a:t> styles</a:t>
            </a:r>
          </a:p>
          <a:p>
            <a:pPr lvl="1"/>
            <a:r>
              <a:rPr lang="da-DK" altLang="da-DK" dirty="0"/>
              <a:t>Second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2"/>
            <a:r>
              <a:rPr lang="da-DK" altLang="da-DK" dirty="0"/>
              <a:t>Third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3"/>
            <a:r>
              <a:rPr lang="da-DK" altLang="da-DK" dirty="0" err="1"/>
              <a:t>Fourth</a:t>
            </a:r>
            <a:r>
              <a:rPr lang="da-DK" altLang="da-DK" dirty="0"/>
              <a:t>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4"/>
            <a:r>
              <a:rPr lang="da-DK" altLang="da-DK" dirty="0"/>
              <a:t>Fifth </a:t>
            </a:r>
            <a:r>
              <a:rPr lang="da-DK" altLang="da-DK" dirty="0" err="1"/>
              <a:t>level</a:t>
            </a:r>
            <a:endParaRPr lang="da-DK" altLang="da-DK" dirty="0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DC2CE150-563B-4F14-BC2C-ECCB4839F2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603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DD81FF9-CE8E-482F-A3F0-356D22D5B9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13512"/>
            <a:ext cx="9144000" cy="34448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82C67B4-0716-4072-8D82-88A44BFC3574}"/>
              </a:ext>
            </a:extLst>
          </p:cNvPr>
          <p:cNvSpPr txBox="1"/>
          <p:nvPr userDrawn="1"/>
        </p:nvSpPr>
        <p:spPr>
          <a:xfrm>
            <a:off x="684213" y="6547256"/>
            <a:ext cx="399833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200" b="1" i="0" kern="1200" spc="30" baseline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KonfliktHåndtering</a:t>
            </a:r>
            <a:r>
              <a:rPr lang="da-DK" sz="1200" b="0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a-DK" sz="800" b="0" i="0" kern="1200" spc="40" baseline="30000" dirty="0">
                <a:solidFill>
                  <a:schemeClr val="bg1"/>
                </a:solidFill>
                <a:latin typeface="Webdings" panose="05030102010509060703" pitchFamily="18" charset="2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da-DK" sz="1200" b="0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a-DK" sz="1200" b="1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Introduktion</a:t>
            </a:r>
            <a:r>
              <a:rPr lang="da-DK" sz="800" b="0" i="0" kern="120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lang="da-DK" sz="1200" b="0" i="0" kern="1200" spc="40" baseline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87338" indent="-287338" algn="l" rtl="0" eaLnBrk="0" fontAlgn="base" hangingPunct="0">
        <a:spcBef>
          <a:spcPct val="5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58825" indent="-2794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Introduktion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Du kan møde konflikter alle steder - hjemme, sammen med vennerne, til sport, og også når du er på arbejde</a:t>
            </a:r>
          </a:p>
          <a:p>
            <a:r>
              <a:rPr lang="da-DK" dirty="0"/>
              <a:t>På arbejdet kan du både opleve konflikter med dine kolleger, din leder og med dine kunder/</a:t>
            </a:r>
            <a:br>
              <a:rPr lang="da-DK" dirty="0"/>
            </a:br>
            <a:r>
              <a:rPr lang="da-DK" dirty="0"/>
              <a:t>klienter/medlemmer</a:t>
            </a:r>
          </a:p>
          <a:p>
            <a:r>
              <a:rPr lang="da-DK" dirty="0"/>
              <a:t>Store som små konflikter kræver tid, bruger energi og er belastende for os. De kan i værste fald føre til sygemelding, jobskifte eller fyring</a:t>
            </a:r>
          </a:p>
        </p:txBody>
      </p:sp>
    </p:spTree>
    <p:extLst>
      <p:ext uri="{BB962C8B-B14F-4D97-AF65-F5344CB8AC3E}">
        <p14:creationId xmlns:p14="http://schemas.microsoft.com/office/powerpoint/2010/main" val="331485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Konflikter er et livsvilkår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Konflikter er et livsvilkår, og de kan ikke undgås.</a:t>
            </a:r>
            <a:br>
              <a:rPr lang="da-DK" dirty="0"/>
            </a:br>
            <a:r>
              <a:rPr lang="da-DK" dirty="0"/>
              <a:t>Men bliver de opdaget i tide, kan de håndteres, så de ikke vokser sig store og uoverskuelige</a:t>
            </a:r>
          </a:p>
          <a:p>
            <a:r>
              <a:rPr lang="da-DK" dirty="0"/>
              <a:t>Undervisningen giver dig en forståelse for, hvad konflikter er</a:t>
            </a:r>
          </a:p>
          <a:p>
            <a:r>
              <a:rPr lang="da-DK" dirty="0"/>
              <a:t>Hvad du kan gøre for at håndtere dem?</a:t>
            </a:r>
          </a:p>
        </p:txBody>
      </p:sp>
    </p:spTree>
    <p:extLst>
      <p:ext uri="{BB962C8B-B14F-4D97-AF65-F5344CB8AC3E}">
        <p14:creationId xmlns:p14="http://schemas.microsoft.com/office/powerpoint/2010/main" val="370650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 med undervisningen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Give forståelse for hvad konflikter er, og hvordan de kan håndteres</a:t>
            </a:r>
          </a:p>
          <a:p>
            <a:r>
              <a:rPr lang="da-DK" dirty="0"/>
              <a:t>Indføre i og træne teknikker til konflikthåndtering</a:t>
            </a:r>
          </a:p>
          <a:p>
            <a:r>
              <a:rPr lang="da-DK" dirty="0"/>
              <a:t>Bruges i alle kollegiale relationer – både mellem medarbejdere og mellem medarbejder og leder</a:t>
            </a:r>
          </a:p>
          <a:p>
            <a:r>
              <a:rPr lang="da-DK" dirty="0"/>
              <a:t>Bidrage til forbedret dialog og øget tolerance for forskellighed</a:t>
            </a:r>
          </a:p>
        </p:txBody>
      </p:sp>
    </p:spTree>
    <p:extLst>
      <p:ext uri="{BB962C8B-B14F-4D97-AF65-F5344CB8AC3E}">
        <p14:creationId xmlns:p14="http://schemas.microsoft.com/office/powerpoint/2010/main" val="1429386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 med undervisningen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Give forståelse for hvad konflikter er, og hvordan de kan håndteres</a:t>
            </a:r>
          </a:p>
          <a:p>
            <a:r>
              <a:rPr lang="da-DK" dirty="0"/>
              <a:t>Indføre i og træne teknikker til konflikthåndtering</a:t>
            </a:r>
          </a:p>
          <a:p>
            <a:r>
              <a:rPr lang="da-DK" dirty="0"/>
              <a:t>Bruges i alle kollegiale relationer – både mellem medarbejdere og mellem medarbejder og leder</a:t>
            </a:r>
          </a:p>
          <a:p>
            <a:r>
              <a:rPr lang="da-DK" dirty="0"/>
              <a:t>Bidrage til forbedret dialog og øget tolerance for forskellighed</a:t>
            </a:r>
          </a:p>
        </p:txBody>
      </p:sp>
    </p:spTree>
    <p:extLst>
      <p:ext uri="{BB962C8B-B14F-4D97-AF65-F5344CB8AC3E}">
        <p14:creationId xmlns:p14="http://schemas.microsoft.com/office/powerpoint/2010/main" val="240060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7C08C-C2BE-4B3A-821E-467E6D41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Overblik</a:t>
            </a:r>
          </a:p>
        </p:txBody>
      </p:sp>
      <p:pic>
        <p:nvPicPr>
          <p:cNvPr id="9" name="Pladsholder til indhold 8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F29D44B-9A3C-F5C3-E432-18DB86F13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1" y="1977639"/>
            <a:ext cx="7798652" cy="3724729"/>
          </a:xfrm>
        </p:spPr>
      </p:pic>
    </p:spTree>
    <p:extLst>
      <p:ext uri="{BB962C8B-B14F-4D97-AF65-F5344CB8AC3E}">
        <p14:creationId xmlns:p14="http://schemas.microsoft.com/office/powerpoint/2010/main" val="296797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Kompagniet A/S</a:t>
            </a:r>
          </a:p>
        </p:txBody>
      </p:sp>
      <p:pic>
        <p:nvPicPr>
          <p:cNvPr id="6" name="Pladsholder til indhold 5" descr="Et billede, der indeholder person, sidder, mand, ung&#10;&#10;Automatisk genereret beskrivelse">
            <a:extLst>
              <a:ext uri="{FF2B5EF4-FFF2-40B4-BE49-F238E27FC236}">
                <a16:creationId xmlns:a16="http://schemas.microsoft.com/office/drawing/2014/main" id="{BC578842-1209-4EC4-A1AC-750735003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933952"/>
            <a:ext cx="2486967" cy="1508760"/>
          </a:xfrm>
        </p:spPr>
      </p:pic>
      <p:pic>
        <p:nvPicPr>
          <p:cNvPr id="8" name="Billede 7" descr="Et billede, der indeholder person, indendørs, mand, stribet&#10;&#10;Automatisk genereret beskrivelse">
            <a:extLst>
              <a:ext uri="{FF2B5EF4-FFF2-40B4-BE49-F238E27FC236}">
                <a16:creationId xmlns:a16="http://schemas.microsoft.com/office/drawing/2014/main" id="{4F0FA357-1129-4D7D-BF71-BE9EC6B46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60" y="1911550"/>
            <a:ext cx="2487279" cy="1508949"/>
          </a:xfrm>
          <a:prstGeom prst="rect">
            <a:avLst/>
          </a:prstGeom>
        </p:spPr>
      </p:pic>
      <p:pic>
        <p:nvPicPr>
          <p:cNvPr id="10" name="Billede 9" descr="Et billede, der indeholder mand, person, poserer, smilende&#10;&#10;Automatisk genereret beskrivelse">
            <a:extLst>
              <a:ext uri="{FF2B5EF4-FFF2-40B4-BE49-F238E27FC236}">
                <a16:creationId xmlns:a16="http://schemas.microsoft.com/office/drawing/2014/main" id="{0F451109-7514-4FFF-9DB4-FC506D715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19" y="1903260"/>
            <a:ext cx="2487278" cy="1517239"/>
          </a:xfrm>
          <a:prstGeom prst="rect">
            <a:avLst/>
          </a:prstGeom>
        </p:spPr>
      </p:pic>
      <p:pic>
        <p:nvPicPr>
          <p:cNvPr id="12" name="Billede 11" descr="Et billede, der indeholder person, kvinde, briller, indendørs&#10;&#10;Automatisk genereret beskrivelse">
            <a:extLst>
              <a:ext uri="{FF2B5EF4-FFF2-40B4-BE49-F238E27FC236}">
                <a16:creationId xmlns:a16="http://schemas.microsoft.com/office/drawing/2014/main" id="{02057EC4-C129-4FC1-A8D1-BDA21804F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1" y="4068565"/>
            <a:ext cx="2487279" cy="1508949"/>
          </a:xfrm>
          <a:prstGeom prst="rect">
            <a:avLst/>
          </a:prstGeom>
        </p:spPr>
      </p:pic>
      <p:pic>
        <p:nvPicPr>
          <p:cNvPr id="14" name="Billede 13" descr="Et billede, der indeholder person, indendørs, kvinde, pige&#10;&#10;Automatisk genereret beskrivelse">
            <a:extLst>
              <a:ext uri="{FF2B5EF4-FFF2-40B4-BE49-F238E27FC236}">
                <a16:creationId xmlns:a16="http://schemas.microsoft.com/office/drawing/2014/main" id="{6C5D244E-EF7C-4F7A-B433-2917F59B4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59" y="4068565"/>
            <a:ext cx="2487279" cy="1508949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56A7AC9E-1675-4841-B5E5-C9D5FE9FC9EC}"/>
              </a:ext>
            </a:extLst>
          </p:cNvPr>
          <p:cNvSpPr txBox="1"/>
          <p:nvPr/>
        </p:nvSpPr>
        <p:spPr>
          <a:xfrm>
            <a:off x="1493121" y="3500608"/>
            <a:ext cx="869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Gitte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1B14559-C86F-4E3A-A6AD-46754D3D7987}"/>
              </a:ext>
            </a:extLst>
          </p:cNvPr>
          <p:cNvSpPr txBox="1"/>
          <p:nvPr/>
        </p:nvSpPr>
        <p:spPr>
          <a:xfrm>
            <a:off x="1383586" y="5714584"/>
            <a:ext cx="1130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Vibeke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754EF6D-2E15-43BA-879F-3E6A2303464B}"/>
              </a:ext>
            </a:extLst>
          </p:cNvPr>
          <p:cNvSpPr txBox="1"/>
          <p:nvPr/>
        </p:nvSpPr>
        <p:spPr>
          <a:xfrm>
            <a:off x="6631201" y="3500608"/>
            <a:ext cx="11705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Morten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6A227A7F-C3F9-44A4-BDA8-763AD0929F2E}"/>
              </a:ext>
            </a:extLst>
          </p:cNvPr>
          <p:cNvSpPr txBox="1"/>
          <p:nvPr/>
        </p:nvSpPr>
        <p:spPr>
          <a:xfrm>
            <a:off x="4253866" y="3488328"/>
            <a:ext cx="636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Per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E42524AB-3279-4E0A-815D-AA687007786A}"/>
              </a:ext>
            </a:extLst>
          </p:cNvPr>
          <p:cNvSpPr txBox="1"/>
          <p:nvPr/>
        </p:nvSpPr>
        <p:spPr>
          <a:xfrm>
            <a:off x="4120592" y="5714583"/>
            <a:ext cx="902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Lotte</a:t>
            </a:r>
          </a:p>
        </p:txBody>
      </p:sp>
      <p:pic>
        <p:nvPicPr>
          <p:cNvPr id="20" name="Billede 19" descr="Et billede, der indeholder skilt, tegning, ur&#10;&#10;Automatisk genereret beskrivelse">
            <a:hlinkClick r:id="rId7" action="ppaction://hlinksldjump"/>
            <a:extLst>
              <a:ext uri="{FF2B5EF4-FFF2-40B4-BE49-F238E27FC236}">
                <a16:creationId xmlns:a16="http://schemas.microsoft.com/office/drawing/2014/main" id="{8AD0D28F-A07D-4D28-8A1D-9637B979E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65" y="6120000"/>
            <a:ext cx="1027940" cy="515113"/>
          </a:xfrm>
          <a:prstGeom prst="rect">
            <a:avLst/>
          </a:prstGeom>
          <a:effectLst>
            <a:outerShdw blurRad="50800" dist="50800" dir="1200000" algn="ctr" rotWithShape="0">
              <a:schemeClr val="tx2">
                <a:lumMod val="65000"/>
                <a:lumOff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4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Videre.png">
            <a:hlinkClick r:id="rId4" action="ppaction://hlinksldjump"/>
            <a:extLst>
              <a:ext uri="{FF2B5EF4-FFF2-40B4-BE49-F238E27FC236}">
                <a16:creationId xmlns:a16="http://schemas.microsoft.com/office/drawing/2014/main" id="{7A7DF41E-B2FE-427E-9BF8-88D61979420C}"/>
              </a:ext>
            </a:extLst>
          </p:cNvPr>
          <p:cNvPicPr>
            <a:picLocks noChangeAspect="1"/>
          </p:cNvPicPr>
          <p:nvPr/>
        </p:nvPicPr>
        <p:blipFill>
          <a:blip r:embed="rId5" cstate="hqprint"/>
          <a:srcRect/>
          <a:stretch>
            <a:fillRect/>
          </a:stretch>
        </p:blipFill>
        <p:spPr bwMode="auto">
          <a:xfrm>
            <a:off x="8172000" y="6120000"/>
            <a:ext cx="514800" cy="514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" algn="tr" rotWithShape="0">
              <a:schemeClr val="tx2">
                <a:lumMod val="65000"/>
                <a:lumOff val="35000"/>
              </a:schemeClr>
            </a:outerShdw>
          </a:effectLst>
        </p:spPr>
      </p:pic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B7BE3174-C652-4B40-BFE8-8C358A7B5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Spilleregler for en lektion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01C187-E614-4E33-AB13-FC681D5DA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Fortrolighed</a:t>
            </a:r>
          </a:p>
          <a:p>
            <a:r>
              <a:rPr lang="da-DK" dirty="0"/>
              <a:t>Vær aktiv og deltagende</a:t>
            </a:r>
          </a:p>
          <a:p>
            <a:r>
              <a:rPr lang="da-DK" dirty="0"/>
              <a:t>Udfordr dig selv</a:t>
            </a:r>
          </a:p>
          <a:p>
            <a:r>
              <a:rPr lang="da-DK" dirty="0"/>
              <a:t>Giv plads til alle</a:t>
            </a:r>
          </a:p>
          <a:p>
            <a:r>
              <a:rPr lang="da-DK" dirty="0"/>
              <a:t>Ikke forum for løsning af konkrete konflikter</a:t>
            </a:r>
          </a:p>
          <a:p>
            <a:r>
              <a:rPr lang="da-DK" dirty="0"/>
              <a:t>Sluk mobilen</a:t>
            </a:r>
          </a:p>
        </p:txBody>
      </p:sp>
    </p:spTree>
    <p:extLst>
      <p:ext uri="{BB962C8B-B14F-4D97-AF65-F5344CB8AC3E}">
        <p14:creationId xmlns:p14="http://schemas.microsoft.com/office/powerpoint/2010/main" val="377090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3767E-F6B0-48DE-B080-88148BF1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Mødeleders rolle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0C03BD-D894-40FE-AD49-22297B992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Står for det praktiske omkring mødet</a:t>
            </a:r>
          </a:p>
          <a:p>
            <a:r>
              <a:rPr lang="da-DK" dirty="0"/>
              <a:t>Styrer præsentation, dialog og øvelser</a:t>
            </a:r>
          </a:p>
          <a:p>
            <a:r>
              <a:rPr lang="da-DK" dirty="0"/>
              <a:t>Har kun lidt eller ingen viden om konflikthåndtering</a:t>
            </a:r>
          </a:p>
          <a:p>
            <a:r>
              <a:rPr lang="da-DK" dirty="0"/>
              <a:t>Gruppen kan i fællesskab prøve at finde svar på uklarheder</a:t>
            </a:r>
          </a:p>
        </p:txBody>
      </p:sp>
    </p:spTree>
    <p:extLst>
      <p:ext uri="{BB962C8B-B14F-4D97-AF65-F5344CB8AC3E}">
        <p14:creationId xmlns:p14="http://schemas.microsoft.com/office/powerpoint/2010/main" val="3569845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rugerdefinere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BEA962B739FF4E92CF02C0865C93BB" ma:contentTypeVersion="10" ma:contentTypeDescription="Opret et nyt dokument." ma:contentTypeScope="" ma:versionID="92d8ef27ab24df470d5f1acf5604ac83">
  <xsd:schema xmlns:xsd="http://www.w3.org/2001/XMLSchema" xmlns:xs="http://www.w3.org/2001/XMLSchema" xmlns:p="http://schemas.microsoft.com/office/2006/metadata/properties" xmlns:ns2="d7632fee-18db-4d99-9db2-4c1a7e4bbf7b" targetNamespace="http://schemas.microsoft.com/office/2006/metadata/properties" ma:root="true" ma:fieldsID="cd56ef9f28138f74c979ea5c2379ef98" ns2:_="">
    <xsd:import namespace="d7632fee-18db-4d99-9db2-4c1a7e4bbf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32fee-18db-4d99-9db2-4c1a7e4bb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BF6672-F366-4471-964A-3DAC4FE1B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32fee-18db-4d99-9db2-4c1a7e4bb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4E87E3-469A-4158-A13A-7A76BCDD03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60FBE9-D59E-4C82-AF9B-85472FFF2A0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</TotalTime>
  <Words>284</Words>
  <Application>Microsoft Macintosh PowerPoint</Application>
  <PresentationFormat>Skærmshow (4:3)</PresentationFormat>
  <Paragraphs>37</Paragraphs>
  <Slides>9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4" baseType="lpstr">
      <vt:lpstr>Arial</vt:lpstr>
      <vt:lpstr>Verdana</vt:lpstr>
      <vt:lpstr>Webdings</vt:lpstr>
      <vt:lpstr>Wingdings</vt:lpstr>
      <vt:lpstr>Blank Presentation</vt:lpstr>
      <vt:lpstr>Introduktion</vt:lpstr>
      <vt:lpstr>Konflikter er et livsvilkår</vt:lpstr>
      <vt:lpstr>Formål med undervisningen</vt:lpstr>
      <vt:lpstr>Formål med undervisningen</vt:lpstr>
      <vt:lpstr>Overblik</vt:lpstr>
      <vt:lpstr>Kompagniet A/S</vt:lpstr>
      <vt:lpstr>PowerPoint-præsentation</vt:lpstr>
      <vt:lpstr>Spilleregler for en lektion</vt:lpstr>
      <vt:lpstr>Mødeleders rolle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Ellegård</dc:creator>
  <cp:lastModifiedBy>Tune Nyborg</cp:lastModifiedBy>
  <cp:revision>47</cp:revision>
  <dcterms:created xsi:type="dcterms:W3CDTF">2020-01-13T11:23:44Z</dcterms:created>
  <dcterms:modified xsi:type="dcterms:W3CDTF">2024-10-21T11:19:05Z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0x0101001DBEA962B739FF4E92CF02C0865C93BB</vt:lpwstr>
  </property>
</Properties>
</file>