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3" r:id="rId4"/>
  </p:sldMasterIdLst>
  <p:sldIdLst>
    <p:sldId id="259" r:id="rId5"/>
    <p:sldId id="297" r:id="rId6"/>
    <p:sldId id="261" r:id="rId7"/>
    <p:sldId id="298" r:id="rId8"/>
    <p:sldId id="299" r:id="rId9"/>
    <p:sldId id="300" r:id="rId10"/>
    <p:sldId id="301" r:id="rId11"/>
    <p:sldId id="268" r:id="rId12"/>
    <p:sldId id="257" r:id="rId13"/>
    <p:sldId id="302" r:id="rId14"/>
    <p:sldId id="265" r:id="rId15"/>
    <p:sldId id="296" r:id="rId16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Standardsektion" id="{7F8B94A8-CCD4-4BE3-9BBA-D5101A9117C3}">
          <p14:sldIdLst>
            <p14:sldId id="259"/>
            <p14:sldId id="297"/>
            <p14:sldId id="261"/>
            <p14:sldId id="298"/>
            <p14:sldId id="299"/>
            <p14:sldId id="300"/>
            <p14:sldId id="301"/>
            <p14:sldId id="268"/>
            <p14:sldId id="257"/>
            <p14:sldId id="302"/>
            <p14:sldId id="265"/>
            <p14:sldId id="296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436" userDrawn="1">
          <p15:clr>
            <a:srgbClr val="A4A3A4"/>
          </p15:clr>
        </p15:guide>
        <p15:guide id="2" pos="288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13A7B1"/>
    <a:srgbClr val="BBE0E3"/>
    <a:srgbClr val="C4C4C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7085" autoAdjust="0"/>
    <p:restoredTop sz="94660"/>
  </p:normalViewPr>
  <p:slideViewPr>
    <p:cSldViewPr snapToGrid="0">
      <p:cViewPr varScale="1">
        <p:scale>
          <a:sx n="127" d="100"/>
          <a:sy n="127" d="100"/>
        </p:scale>
        <p:origin x="2288" y="192"/>
      </p:cViewPr>
      <p:guideLst>
        <p:guide orient="horz" pos="436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viewProps" Target="viewProps.xml"/><Relationship Id="rId3" Type="http://schemas.openxmlformats.org/officeDocument/2006/relationships/customXml" Target="../customXml/item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presProps" Target="presProps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10" Type="http://schemas.openxmlformats.org/officeDocument/2006/relationships/slide" Target="slides/slide6.xml"/><Relationship Id="rId19" Type="http://schemas.openxmlformats.org/officeDocument/2006/relationships/theme" Target="theme/theme1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eldia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top">
            <a:extLst>
              <a:ext uri="{FF2B5EF4-FFF2-40B4-BE49-F238E27FC236}">
                <a16:creationId xmlns:a16="http://schemas.microsoft.com/office/drawing/2014/main" id="{2D9F7C5B-670B-43FC-9AFB-64CC0027E528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8270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5">
            <a:extLst>
              <a:ext uri="{FF2B5EF4-FFF2-40B4-BE49-F238E27FC236}">
                <a16:creationId xmlns:a16="http://schemas.microsoft.com/office/drawing/2014/main" id="{D9574259-3610-4945-8778-86CAFFFDCEC6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781800"/>
            <a:ext cx="9144000" cy="76200"/>
          </a:xfrm>
          <a:prstGeom prst="rect">
            <a:avLst/>
          </a:prstGeom>
          <a:solidFill>
            <a:srgbClr val="13A7B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da-DK" altLang="da-DK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85800" y="2286000"/>
            <a:ext cx="7772400" cy="1143000"/>
          </a:xfrm>
        </p:spPr>
        <p:txBody>
          <a:bodyPr/>
          <a:lstStyle>
            <a:lvl1pPr algn="ctr">
              <a:defRPr/>
            </a:lvl1pPr>
          </a:lstStyle>
          <a:p>
            <a:pPr lvl="0"/>
            <a:r>
              <a:rPr lang="da-DK" noProof="0"/>
              <a:t>Click to edit Master title style</a:t>
            </a:r>
          </a:p>
        </p:txBody>
      </p:sp>
      <p:sp>
        <p:nvSpPr>
          <p:cNvPr id="3076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Font typeface="Wingdings" charset="0"/>
              <a:buNone/>
              <a:defRPr/>
            </a:lvl1pPr>
          </a:lstStyle>
          <a:p>
            <a:pPr lvl="0"/>
            <a:r>
              <a:rPr lang="da-DK" noProof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8457633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og lodret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4719472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Lodret titel og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Lodret titel 1"/>
          <p:cNvSpPr>
            <a:spLocks noGrp="1"/>
          </p:cNvSpPr>
          <p:nvPr>
            <p:ph type="title" orient="vert"/>
          </p:nvPr>
        </p:nvSpPr>
        <p:spPr>
          <a:xfrm>
            <a:off x="6515100" y="1219200"/>
            <a:ext cx="1943100" cy="5029200"/>
          </a:xfrm>
        </p:spPr>
        <p:txBody>
          <a:bodyPr vert="eaVert"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lodret titel 2"/>
          <p:cNvSpPr>
            <a:spLocks noGrp="1"/>
          </p:cNvSpPr>
          <p:nvPr>
            <p:ph type="body" orient="vert" idx="1"/>
          </p:nvPr>
        </p:nvSpPr>
        <p:spPr>
          <a:xfrm>
            <a:off x="685800" y="1219200"/>
            <a:ext cx="5676900" cy="5029200"/>
          </a:xfrm>
        </p:spPr>
        <p:txBody>
          <a:bodyPr vert="eaVert"/>
          <a:lstStyle/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109342924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og indholdsobjek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684213" y="1987200"/>
            <a:ext cx="7848600" cy="4473985"/>
          </a:xfrm>
        </p:spPr>
        <p:txBody>
          <a:bodyPr/>
          <a:lstStyle/>
          <a:p>
            <a:pPr lvl="0"/>
            <a:r>
              <a:rPr lang="da-DK" dirty="0"/>
              <a:t>Klik for at redigere teksttypografierne i masteren</a:t>
            </a:r>
          </a:p>
          <a:p>
            <a:pPr lvl="1"/>
            <a:r>
              <a:rPr lang="da-DK" dirty="0"/>
              <a:t>Andet niveau</a:t>
            </a:r>
          </a:p>
          <a:p>
            <a:pPr lvl="2"/>
            <a:r>
              <a:rPr lang="da-DK" dirty="0"/>
              <a:t>Tredje niveau</a:t>
            </a:r>
          </a:p>
          <a:p>
            <a:pPr lvl="3"/>
            <a:r>
              <a:rPr lang="da-DK" dirty="0"/>
              <a:t>Fjerde niveau</a:t>
            </a:r>
          </a:p>
          <a:p>
            <a:pPr lvl="4"/>
            <a:r>
              <a:rPr lang="da-DK" dirty="0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36015792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fsnitsoversk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/>
          <a:lstStyle>
            <a:lvl1pPr algn="l">
              <a:defRPr sz="4000" b="1" cap="all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403341863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o indholdsobjek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sz="half" idx="1"/>
          </p:nvPr>
        </p:nvSpPr>
        <p:spPr>
          <a:xfrm>
            <a:off x="6858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648200" y="21336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9420274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ammenligni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tekst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4" name="Pladsholder til indhold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5" name="Pladsholder til tekst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  <p:sp>
        <p:nvSpPr>
          <p:cNvPr id="6" name="Pladsholder til indhold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</p:spTree>
    <p:extLst>
      <p:ext uri="{BB962C8B-B14F-4D97-AF65-F5344CB8AC3E}">
        <p14:creationId xmlns:p14="http://schemas.microsoft.com/office/powerpoint/2010/main" val="260262335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Kun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/>
              <a:t>Klik for at redigere i masteren</a:t>
            </a:r>
          </a:p>
        </p:txBody>
      </p:sp>
    </p:spTree>
    <p:extLst>
      <p:ext uri="{BB962C8B-B14F-4D97-AF65-F5344CB8AC3E}">
        <p14:creationId xmlns:p14="http://schemas.microsoft.com/office/powerpoint/2010/main" val="142285938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2633934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dhold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indhold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da-DK"/>
              <a:t>Klik for at redigere teksttypografierne i masteren</a:t>
            </a:r>
          </a:p>
          <a:p>
            <a:pPr lvl="1"/>
            <a:r>
              <a:rPr lang="da-DK"/>
              <a:t>Andet niveau</a:t>
            </a:r>
          </a:p>
          <a:p>
            <a:pPr lvl="2"/>
            <a:r>
              <a:rPr lang="da-DK"/>
              <a:t>Tredje niveau</a:t>
            </a:r>
          </a:p>
          <a:p>
            <a:pPr lvl="3"/>
            <a:r>
              <a:rPr lang="da-DK"/>
              <a:t>Fjerde niveau</a:t>
            </a:r>
          </a:p>
          <a:p>
            <a:pPr lvl="4"/>
            <a:r>
              <a:rPr lang="da-DK"/>
              <a:t>Femte niveau</a:t>
            </a:r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100707523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lede med billed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da-DK"/>
              <a:t>Klik for at redigere i masteren</a:t>
            </a:r>
          </a:p>
        </p:txBody>
      </p:sp>
      <p:sp>
        <p:nvSpPr>
          <p:cNvPr id="3" name="Pladsholder til billed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da-DK" noProof="0"/>
          </a:p>
        </p:txBody>
      </p:sp>
      <p:sp>
        <p:nvSpPr>
          <p:cNvPr id="4" name="Pladsholder til tekst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da-DK"/>
              <a:t>Klik for at redigere teksttypografierne i masteren</a:t>
            </a:r>
          </a:p>
        </p:txBody>
      </p:sp>
    </p:spTree>
    <p:extLst>
      <p:ext uri="{BB962C8B-B14F-4D97-AF65-F5344CB8AC3E}">
        <p14:creationId xmlns:p14="http://schemas.microsoft.com/office/powerpoint/2010/main" val="34980179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F9BCE11F-9287-4436-906C-1C13E478CD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84213" y="333375"/>
            <a:ext cx="7848600" cy="97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err="1"/>
              <a:t>Click</a:t>
            </a:r>
            <a:r>
              <a:rPr lang="da-DK" altLang="da-DK" dirty="0"/>
              <a:t> to </a:t>
            </a:r>
            <a:r>
              <a:rPr lang="da-DK" altLang="da-DK" dirty="0" err="1"/>
              <a:t>edit</a:t>
            </a:r>
            <a:r>
              <a:rPr lang="da-DK" altLang="da-DK" dirty="0"/>
              <a:t> Master </a:t>
            </a:r>
            <a:r>
              <a:rPr lang="da-DK" altLang="da-DK" dirty="0" err="1"/>
              <a:t>title</a:t>
            </a:r>
            <a:r>
              <a:rPr lang="da-DK" altLang="da-DK" dirty="0"/>
              <a:t> style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3ADEEDC-434F-4478-AE50-1B73F219BB35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684213" y="1987200"/>
            <a:ext cx="7843837" cy="461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da-DK" altLang="da-DK" dirty="0" err="1"/>
              <a:t>Click</a:t>
            </a:r>
            <a:r>
              <a:rPr lang="da-DK" altLang="da-DK" dirty="0"/>
              <a:t> to </a:t>
            </a:r>
            <a:r>
              <a:rPr lang="da-DK" altLang="da-DK" dirty="0" err="1"/>
              <a:t>edit</a:t>
            </a:r>
            <a:r>
              <a:rPr lang="da-DK" altLang="da-DK" dirty="0"/>
              <a:t> Master </a:t>
            </a:r>
            <a:r>
              <a:rPr lang="da-DK" altLang="da-DK" dirty="0" err="1"/>
              <a:t>text</a:t>
            </a:r>
            <a:r>
              <a:rPr lang="da-DK" altLang="da-DK" dirty="0"/>
              <a:t> styles</a:t>
            </a:r>
          </a:p>
          <a:p>
            <a:pPr lvl="1"/>
            <a:r>
              <a:rPr lang="da-DK" altLang="da-DK" dirty="0"/>
              <a:t>Second </a:t>
            </a:r>
            <a:r>
              <a:rPr lang="da-DK" altLang="da-DK" dirty="0" err="1"/>
              <a:t>level</a:t>
            </a:r>
            <a:endParaRPr lang="da-DK" altLang="da-DK" dirty="0"/>
          </a:p>
          <a:p>
            <a:pPr lvl="2"/>
            <a:r>
              <a:rPr lang="da-DK" altLang="da-DK" dirty="0"/>
              <a:t>Third </a:t>
            </a:r>
            <a:r>
              <a:rPr lang="da-DK" altLang="da-DK" dirty="0" err="1"/>
              <a:t>level</a:t>
            </a:r>
            <a:endParaRPr lang="da-DK" altLang="da-DK" dirty="0"/>
          </a:p>
          <a:p>
            <a:pPr lvl="3"/>
            <a:r>
              <a:rPr lang="da-DK" altLang="da-DK" dirty="0" err="1"/>
              <a:t>Fourth</a:t>
            </a:r>
            <a:r>
              <a:rPr lang="da-DK" altLang="da-DK" dirty="0"/>
              <a:t> </a:t>
            </a:r>
            <a:r>
              <a:rPr lang="da-DK" altLang="da-DK" dirty="0" err="1"/>
              <a:t>level</a:t>
            </a:r>
            <a:endParaRPr lang="da-DK" altLang="da-DK" dirty="0"/>
          </a:p>
          <a:p>
            <a:pPr lvl="4"/>
            <a:r>
              <a:rPr lang="da-DK" altLang="da-DK" dirty="0"/>
              <a:t>Fifth </a:t>
            </a:r>
            <a:r>
              <a:rPr lang="da-DK" altLang="da-DK" dirty="0" err="1"/>
              <a:t>level</a:t>
            </a:r>
            <a:endParaRPr lang="da-DK" altLang="da-DK" dirty="0"/>
          </a:p>
        </p:txBody>
      </p:sp>
      <p:sp>
        <p:nvSpPr>
          <p:cNvPr id="1028" name="Rectangle 9">
            <a:extLst>
              <a:ext uri="{FF2B5EF4-FFF2-40B4-BE49-F238E27FC236}">
                <a16:creationId xmlns:a16="http://schemas.microsoft.com/office/drawing/2014/main" id="{D90D2E79-E80C-43AC-846E-ECE6E5162F81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6524625"/>
            <a:ext cx="9144000" cy="344488"/>
          </a:xfrm>
          <a:prstGeom prst="rect">
            <a:avLst/>
          </a:prstGeom>
          <a:solidFill>
            <a:srgbClr val="13A7B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da-DK" altLang="da-DK" dirty="0"/>
          </a:p>
        </p:txBody>
      </p:sp>
      <p:sp>
        <p:nvSpPr>
          <p:cNvPr id="1029" name="Rectangle 9">
            <a:extLst>
              <a:ext uri="{FF2B5EF4-FFF2-40B4-BE49-F238E27FC236}">
                <a16:creationId xmlns:a16="http://schemas.microsoft.com/office/drawing/2014/main" id="{DC2CE150-563B-4F14-BC2C-ECCB4839F20E}"/>
              </a:ext>
            </a:extLst>
          </p:cNvPr>
          <p:cNvSpPr>
            <a:spLocks noChangeArrowheads="1"/>
          </p:cNvSpPr>
          <p:nvPr userDrawn="1"/>
        </p:nvSpPr>
        <p:spPr bwMode="auto">
          <a:xfrm>
            <a:off x="0" y="0"/>
            <a:ext cx="9144000" cy="46038"/>
          </a:xfrm>
          <a:prstGeom prst="rect">
            <a:avLst/>
          </a:prstGeom>
          <a:solidFill>
            <a:srgbClr val="13A7B1"/>
          </a:solidFill>
          <a:ln>
            <a:noFill/>
          </a:ln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>
              <a:defRPr/>
            </a:pPr>
            <a:endParaRPr lang="da-DK" altLang="da-DK"/>
          </a:p>
        </p:txBody>
      </p:sp>
      <p:sp>
        <p:nvSpPr>
          <p:cNvPr id="3" name="Tekstfelt 2">
            <a:extLst>
              <a:ext uri="{FF2B5EF4-FFF2-40B4-BE49-F238E27FC236}">
                <a16:creationId xmlns:a16="http://schemas.microsoft.com/office/drawing/2014/main" id="{F8D2DF69-4354-46A1-82EB-48E1AC5BE671}"/>
              </a:ext>
            </a:extLst>
          </p:cNvPr>
          <p:cNvSpPr txBox="1"/>
          <p:nvPr userDrawn="1"/>
        </p:nvSpPr>
        <p:spPr>
          <a:xfrm>
            <a:off x="684213" y="6558369"/>
            <a:ext cx="3998330" cy="276999"/>
          </a:xfrm>
          <a:prstGeom prst="rect">
            <a:avLst/>
          </a:prstGeom>
          <a:noFill/>
        </p:spPr>
        <p:txBody>
          <a:bodyPr wrap="square" lIns="0" rtlCol="0">
            <a:spAutoFit/>
          </a:bodyPr>
          <a:lstStyle/>
          <a:p>
            <a:r>
              <a:rPr lang="da-DK" sz="1200" b="1" kern="1200" spc="30" baseline="0" dirty="0" err="1">
                <a:solidFill>
                  <a:schemeClr val="bg1"/>
                </a:solidFill>
                <a:latin typeface="Arial" panose="020B0604020202020204" pitchFamily="34" charset="0"/>
                <a:ea typeface="HGMaruGothicMPRO" panose="020B0400000000000000" pitchFamily="34" charset="-128"/>
                <a:cs typeface="Arial" panose="020B0604020202020204" pitchFamily="34" charset="0"/>
              </a:rPr>
              <a:t>KonfliktHåndtering</a:t>
            </a:r>
            <a:r>
              <a:rPr lang="da-DK" sz="1200" b="0" kern="1200" spc="30" baseline="0" dirty="0">
                <a:solidFill>
                  <a:schemeClr val="bg1"/>
                </a:solidFill>
                <a:latin typeface="Verdana Pro SemiBold" panose="020B0704030504040204" pitchFamily="34" charset="0"/>
                <a:ea typeface="HGMaruGothicMPRO" panose="020B0400000000000000" pitchFamily="34" charset="-128"/>
                <a:cs typeface="LilyUPC" panose="020B0502040204020203" pitchFamily="34" charset="-34"/>
              </a:rPr>
              <a:t>  </a:t>
            </a:r>
            <a:r>
              <a:rPr lang="da-DK" sz="800" b="0" kern="1200" spc="40" baseline="30000" dirty="0">
                <a:solidFill>
                  <a:schemeClr val="bg1"/>
                </a:solidFill>
                <a:latin typeface="Webdings" panose="05030102010509060703" pitchFamily="18" charset="2"/>
                <a:ea typeface="HGMaruGothicMPRO" panose="020B0400000000000000" pitchFamily="34" charset="-128"/>
                <a:cs typeface="LilyUPC" panose="020B0502040204020203" pitchFamily="34" charset="-34"/>
              </a:rPr>
              <a:t>g</a:t>
            </a:r>
            <a:r>
              <a:rPr lang="da-DK" sz="1200" b="0" kern="1200" spc="30" baseline="0" dirty="0">
                <a:solidFill>
                  <a:schemeClr val="bg1"/>
                </a:solidFill>
                <a:latin typeface="Verdana Pro SemiBold" panose="020B0704030504040204" pitchFamily="34" charset="0"/>
                <a:ea typeface="HGMaruGothicMPRO" panose="020B0400000000000000" pitchFamily="34" charset="-128"/>
                <a:cs typeface="LilyUPC" panose="020B0502040204020203" pitchFamily="34" charset="-34"/>
              </a:rPr>
              <a:t>  Bliv klar til dialog</a:t>
            </a:r>
            <a:r>
              <a:rPr lang="da-DK" sz="800" b="0" kern="1200" spc="40" baseline="0" dirty="0">
                <a:solidFill>
                  <a:schemeClr val="bg1"/>
                </a:solidFill>
                <a:latin typeface="Verdana" panose="020B0604030504040204" pitchFamily="34" charset="0"/>
                <a:ea typeface="HGMaruGothicMPRO" panose="020B0400000000000000" pitchFamily="34" charset="-128"/>
                <a:cs typeface="LilyUPC" panose="020B0502040204020203" pitchFamily="34" charset="-34"/>
              </a:rPr>
              <a:t>  </a:t>
            </a:r>
            <a:endParaRPr lang="da-DK" sz="1200" b="0" kern="1200" spc="40" baseline="0" dirty="0">
              <a:solidFill>
                <a:schemeClr val="bg1"/>
              </a:solidFill>
              <a:latin typeface="Verdana" panose="020B0604030504040204" pitchFamily="34" charset="0"/>
              <a:ea typeface="HGMaruGothicMPRO" panose="020B0400000000000000" pitchFamily="34" charset="-128"/>
              <a:cs typeface="LilyUPC" panose="020B0502040204020203" pitchFamily="34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18614558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+mj-lt"/>
          <a:ea typeface="MS PGothic" panose="020B0600070205080204" pitchFamily="34" charset="-128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000" b="1">
          <a:solidFill>
            <a:srgbClr val="13A7B1"/>
          </a:solidFill>
          <a:latin typeface="Verdana" charset="0"/>
          <a:ea typeface="MS PGothic" panose="020B0600070205080204" pitchFamily="34" charset="-128"/>
          <a:cs typeface="ＭＳ Ｐゴシック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200">
          <a:solidFill>
            <a:srgbClr val="13A7B1"/>
          </a:solidFill>
          <a:latin typeface="Verdana" charset="0"/>
          <a:ea typeface="ＭＳ Ｐゴシック" charset="0"/>
          <a:cs typeface="ＭＳ Ｐゴシック" charset="0"/>
        </a:defRPr>
      </a:lvl9pPr>
    </p:titleStyle>
    <p:bodyStyle>
      <a:lvl1pPr marL="287338" indent="-287338" algn="l" rtl="0" eaLnBrk="0" fontAlgn="base" hangingPunct="0">
        <a:spcBef>
          <a:spcPct val="5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 sz="2200">
          <a:solidFill>
            <a:schemeClr val="tx1"/>
          </a:solidFill>
          <a:latin typeface="+mn-lt"/>
          <a:ea typeface="MS PGothic" panose="020B0600070205080204" pitchFamily="34" charset="-128"/>
          <a:cs typeface="+mn-cs"/>
        </a:defRPr>
      </a:lvl1pPr>
      <a:lvl2pPr marL="758825" indent="-2794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2pPr>
      <a:lvl3pPr marL="1279525" indent="-2286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3pPr>
      <a:lvl4pPr marL="1698625" indent="-2286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4pPr>
      <a:lvl5pPr marL="2117725" indent="-228600" algn="l" rtl="0" eaLnBrk="0" fontAlgn="base" hangingPunct="0">
        <a:spcBef>
          <a:spcPct val="20000"/>
        </a:spcBef>
        <a:spcAft>
          <a:spcPct val="0"/>
        </a:spcAft>
        <a:buClr>
          <a:srgbClr val="009AA4"/>
        </a:buClr>
        <a:buFont typeface="Wingdings" panose="05000000000000000000" pitchFamily="2" charset="2"/>
        <a:buChar char="§"/>
        <a:defRPr sz="24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5pPr>
      <a:lvl6pPr marL="25749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6pPr>
      <a:lvl7pPr marL="30321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7pPr>
      <a:lvl8pPr marL="34893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8pPr>
      <a:lvl9pPr marL="3946525" indent="-228600" algn="l" rtl="0" fontAlgn="base">
        <a:spcBef>
          <a:spcPct val="20000"/>
        </a:spcBef>
        <a:spcAft>
          <a:spcPct val="0"/>
        </a:spcAft>
        <a:buClr>
          <a:srgbClr val="009AA4"/>
        </a:buClr>
        <a:buFont typeface="Wingdings" charset="0"/>
        <a:buChar char="§"/>
        <a:defRPr sz="24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da-DK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slide" Target="slide9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slide" Target="slide1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Bliv klar til dialog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3CDDAB-3002-4CF9-B621-14A3800A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Formålet med dette modul er</a:t>
            </a:r>
          </a:p>
          <a:p>
            <a:r>
              <a:rPr lang="da-DK" dirty="0"/>
              <a:t>at forstå at al konflikthåndtering handler om </a:t>
            </a:r>
            <a:br>
              <a:rPr lang="da-DK" dirty="0"/>
            </a:br>
            <a:r>
              <a:rPr lang="da-DK" dirty="0"/>
              <a:t>at gå i dialog</a:t>
            </a:r>
          </a:p>
          <a:p>
            <a:r>
              <a:rPr lang="da-DK" dirty="0"/>
              <a:t>at få indsigt i hvad der sker med os, når vi er </a:t>
            </a:r>
            <a:br>
              <a:rPr lang="da-DK" dirty="0"/>
            </a:br>
            <a:r>
              <a:rPr lang="da-DK" dirty="0"/>
              <a:t>i konflikt</a:t>
            </a:r>
          </a:p>
          <a:p>
            <a:r>
              <a:rPr lang="da-DK" dirty="0"/>
              <a:t>at lære hvad vi kan gøre i en konfliktsituation</a:t>
            </a:r>
          </a:p>
          <a:p>
            <a:r>
              <a:rPr lang="da-DK" dirty="0"/>
              <a:t>at reflektere over og diskutere dialogen i en </a:t>
            </a:r>
            <a:br>
              <a:rPr lang="da-DK" dirty="0"/>
            </a:br>
            <a:r>
              <a:rPr lang="da-DK" dirty="0"/>
              <a:t>spillet konfliktsituation</a:t>
            </a:r>
          </a:p>
        </p:txBody>
      </p:sp>
    </p:spTree>
    <p:extLst>
      <p:ext uri="{BB962C8B-B14F-4D97-AF65-F5344CB8AC3E}">
        <p14:creationId xmlns:p14="http://schemas.microsoft.com/office/powerpoint/2010/main" val="331485428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4D42-E0EC-4613-8295-598120A9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Film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01C187-E614-4E33-AB13-FC681D5DA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kunne Gitte have gjort for at besinde sig </a:t>
            </a:r>
            <a:br>
              <a:rPr lang="da-DK" dirty="0"/>
            </a:br>
            <a:r>
              <a:rPr lang="da-DK" dirty="0"/>
              <a:t>og starte en dialog?</a:t>
            </a:r>
          </a:p>
          <a:p>
            <a:r>
              <a:rPr lang="da-DK" dirty="0"/>
              <a:t>Hvad kunne Per have gjort for at besinde sig </a:t>
            </a:r>
            <a:br>
              <a:rPr lang="da-DK" dirty="0"/>
            </a:br>
            <a:r>
              <a:rPr lang="da-DK" dirty="0"/>
              <a:t>og starte en dialog?</a:t>
            </a:r>
          </a:p>
        </p:txBody>
      </p:sp>
    </p:spTree>
    <p:extLst>
      <p:ext uri="{BB962C8B-B14F-4D97-AF65-F5344CB8AC3E}">
        <p14:creationId xmlns:p14="http://schemas.microsoft.com/office/powerpoint/2010/main" val="235864161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4D42-E0EC-4613-8295-598120A9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Opsummering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01C187-E614-4E33-AB13-FC681D5DA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Al konflikthåndtering handler om at gå i dialog</a:t>
            </a:r>
          </a:p>
          <a:p>
            <a:r>
              <a:rPr lang="da-DK" dirty="0"/>
              <a:t>Vi kan selv løse konflikter op til trin 3</a:t>
            </a:r>
          </a:p>
          <a:p>
            <a:r>
              <a:rPr lang="da-DK" dirty="0"/>
              <a:t>En af parterne skal besinde sig</a:t>
            </a:r>
          </a:p>
          <a:p>
            <a:r>
              <a:rPr lang="da-DK" dirty="0"/>
              <a:t>Giv den anden part mulighed for at fortælle sin oplevelse af situationen</a:t>
            </a:r>
          </a:p>
          <a:p>
            <a:r>
              <a:rPr lang="da-DK" dirty="0"/>
              <a:t>Prøv først at løse selve problemet når konflikten </a:t>
            </a:r>
            <a:br>
              <a:rPr lang="da-DK" dirty="0"/>
            </a:br>
            <a:r>
              <a:rPr lang="da-DK" dirty="0"/>
              <a:t>igen er på trin 1</a:t>
            </a:r>
          </a:p>
        </p:txBody>
      </p:sp>
    </p:spTree>
    <p:extLst>
      <p:ext uri="{BB962C8B-B14F-4D97-AF65-F5344CB8AC3E}">
        <p14:creationId xmlns:p14="http://schemas.microsoft.com/office/powerpoint/2010/main" val="39347964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0A7C08C-C2BE-4B3A-821E-467E6D4156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Selvstudie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2F2812-6326-487F-A80A-0628BFC8714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84213" y="1987201"/>
            <a:ext cx="7848600" cy="1098900"/>
          </a:xfrm>
        </p:spPr>
        <p:txBody>
          <a:bodyPr/>
          <a:lstStyle/>
          <a:p>
            <a:r>
              <a:rPr lang="da-DK" dirty="0"/>
              <a:t>Refleksionsøvelse</a:t>
            </a:r>
          </a:p>
          <a:p>
            <a:r>
              <a:rPr lang="da-DK" dirty="0"/>
              <a:t>Opmærksomhedsøvelse</a:t>
            </a:r>
            <a:br>
              <a:rPr lang="da-DK" dirty="0"/>
            </a:br>
            <a:br>
              <a:rPr lang="da-DK" dirty="0"/>
            </a:br>
            <a:endParaRPr lang="da-DK" dirty="0"/>
          </a:p>
        </p:txBody>
      </p:sp>
      <p:sp useBgFill="1">
        <p:nvSpPr>
          <p:cNvPr id="6" name="Pladsholder til indhold 2">
            <a:extLst>
              <a:ext uri="{FF2B5EF4-FFF2-40B4-BE49-F238E27FC236}">
                <a16:creationId xmlns:a16="http://schemas.microsoft.com/office/drawing/2014/main" id="{20BE3364-6308-4B57-90B5-09B3F46877B8}"/>
              </a:ext>
            </a:extLst>
          </p:cNvPr>
          <p:cNvSpPr txBox="1">
            <a:spLocks/>
          </p:cNvSpPr>
          <p:nvPr/>
        </p:nvSpPr>
        <p:spPr bwMode="auto">
          <a:xfrm>
            <a:off x="684213" y="3533777"/>
            <a:ext cx="7848600" cy="1098900"/>
          </a:xfrm>
          <a:prstGeom prst="rect">
            <a:avLst/>
          </a:prstGeom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0" tIns="0" rIns="0" bIns="0" numCol="1" anchor="t" anchorCtr="0" compatLnSpc="1">
            <a:prstTxWarp prst="textNoShape">
              <a:avLst/>
            </a:prstTxWarp>
          </a:bodyPr>
          <a:lstStyle>
            <a:lvl1pPr marL="287338" indent="-287338" algn="l" rtl="0" eaLnBrk="0" fontAlgn="base" hangingPunct="0">
              <a:spcBef>
                <a:spcPct val="50000"/>
              </a:spcBef>
              <a:spcAft>
                <a:spcPct val="0"/>
              </a:spcAft>
              <a:buClr>
                <a:srgbClr val="009AA4"/>
              </a:buClr>
              <a:buFont typeface="Wingdings" panose="05000000000000000000" pitchFamily="2" charset="2"/>
              <a:buChar char="§"/>
              <a:defRPr sz="22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+mn-cs"/>
              </a:defRPr>
            </a:lvl1pPr>
            <a:lvl2pPr marL="758825" indent="-2794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AA4"/>
              </a:buClr>
              <a:buFont typeface="Wingdings" panose="05000000000000000000" pitchFamily="2" charset="2"/>
              <a:buChar char="§"/>
              <a:defRPr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2pPr>
            <a:lvl3pPr marL="12795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AA4"/>
              </a:buClr>
              <a:buFont typeface="Wingdings" panose="05000000000000000000" pitchFamily="2" charset="2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3pPr>
            <a:lvl4pPr marL="16986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A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4pPr>
            <a:lvl5pPr marL="2117725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9AA4"/>
              </a:buClr>
              <a:buFont typeface="Wingdings" panose="05000000000000000000" pitchFamily="2" charset="2"/>
              <a:buChar char="§"/>
              <a:defRPr sz="2400">
                <a:solidFill>
                  <a:schemeClr val="tx1"/>
                </a:solidFill>
                <a:latin typeface="+mn-lt"/>
                <a:ea typeface="MS PGothic" panose="020B0600070205080204" pitchFamily="34" charset="-128"/>
                <a:cs typeface="ＭＳ Ｐゴシック" charset="0"/>
              </a:defRPr>
            </a:lvl5pPr>
            <a:lvl6pPr marL="257492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AA4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6pPr>
            <a:lvl7pPr marL="303212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AA4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7pPr>
            <a:lvl8pPr marL="348932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AA4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8pPr>
            <a:lvl9pPr marL="3946525" indent="-228600" algn="l" rtl="0" fontAlgn="base">
              <a:spcBef>
                <a:spcPct val="20000"/>
              </a:spcBef>
              <a:spcAft>
                <a:spcPct val="0"/>
              </a:spcAft>
              <a:buClr>
                <a:srgbClr val="009AA4"/>
              </a:buClr>
              <a:buFont typeface="Wingdings" charset="0"/>
              <a:buChar char="§"/>
              <a:defRPr sz="2400">
                <a:solidFill>
                  <a:schemeClr val="tx1"/>
                </a:solidFill>
                <a:latin typeface="+mn-lt"/>
                <a:ea typeface="+mn-ea"/>
              </a:defRPr>
            </a:lvl9pPr>
          </a:lstStyle>
          <a:p>
            <a:pPr marL="0" indent="0" defTabSz="914400">
              <a:buNone/>
            </a:pPr>
            <a:r>
              <a:rPr lang="da-DK" b="1" dirty="0">
                <a:solidFill>
                  <a:srgbClr val="13A7B1"/>
                </a:solidFill>
              </a:rPr>
              <a:t>Slut på lektion 3</a:t>
            </a:r>
            <a:br>
              <a:rPr lang="da-DK" kern="0" dirty="0">
                <a:solidFill>
                  <a:srgbClr val="13A7B1"/>
                </a:solidFill>
              </a:rPr>
            </a:br>
            <a:endParaRPr lang="da-DK" kern="0" dirty="0">
              <a:solidFill>
                <a:srgbClr val="13A7B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6620009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33375"/>
            <a:ext cx="7848600" cy="1434465"/>
          </a:xfrm>
        </p:spPr>
        <p:txBody>
          <a:bodyPr/>
          <a:lstStyle/>
          <a:p>
            <a:r>
              <a:rPr lang="da-DK" dirty="0"/>
              <a:t>Konflikthåndtering handler om</a:t>
            </a:r>
            <a:br>
              <a:rPr lang="da-DK" dirty="0"/>
            </a:br>
            <a:r>
              <a:rPr lang="da-DK" dirty="0"/>
              <a:t>at gå i dialog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3CDDAB-3002-4CF9-B621-14A3800A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Vær opmærksom på</a:t>
            </a:r>
          </a:p>
          <a:p>
            <a:r>
              <a:rPr lang="da-DK" dirty="0"/>
              <a:t>hvor optrappet er konflikten?</a:t>
            </a:r>
          </a:p>
          <a:p>
            <a:r>
              <a:rPr lang="da-DK" dirty="0"/>
              <a:t>hvor klar er jeg selv til dialogen?</a:t>
            </a:r>
          </a:p>
        </p:txBody>
      </p:sp>
    </p:spTree>
    <p:extLst>
      <p:ext uri="{BB962C8B-B14F-4D97-AF65-F5344CB8AC3E}">
        <p14:creationId xmlns:p14="http://schemas.microsoft.com/office/powerpoint/2010/main" val="219816576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4D42-E0EC-4613-8295-598120A9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Hvor optrappet er konflikten?</a:t>
            </a: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7" name="Pladsholder til indhold 6">
            <a:extLst>
              <a:ext uri="{FF2B5EF4-FFF2-40B4-BE49-F238E27FC236}">
                <a16:creationId xmlns:a16="http://schemas.microsoft.com/office/drawing/2014/main" id="{54995FDB-A8DB-4FD1-83D5-DD81711CA31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92" b="683"/>
          <a:stretch/>
        </p:blipFill>
        <p:spPr>
          <a:xfrm>
            <a:off x="355279" y="1458823"/>
            <a:ext cx="8788721" cy="5065802"/>
          </a:xfrm>
        </p:spPr>
      </p:pic>
    </p:spTree>
    <p:extLst>
      <p:ext uri="{BB962C8B-B14F-4D97-AF65-F5344CB8AC3E}">
        <p14:creationId xmlns:p14="http://schemas.microsoft.com/office/powerpoint/2010/main" val="3770908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4D42-E0EC-4613-8295-598120A9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Du kan nedtrappe konflikten</a:t>
            </a: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5" name="Pladsholder til indhold 4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491B9BB3-A430-40F8-BFEE-FF58822BD8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68"/>
          <a:stretch/>
        </p:blipFill>
        <p:spPr>
          <a:xfrm>
            <a:off x="354875" y="1479436"/>
            <a:ext cx="8780416" cy="5027771"/>
          </a:xfrm>
        </p:spPr>
      </p:pic>
    </p:spTree>
    <p:extLst>
      <p:ext uri="{BB962C8B-B14F-4D97-AF65-F5344CB8AC3E}">
        <p14:creationId xmlns:p14="http://schemas.microsoft.com/office/powerpoint/2010/main" val="245349086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4D42-E0EC-4613-8295-598120A9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En hårfin balance</a:t>
            </a:r>
            <a:endParaRPr lang="da-DK" dirty="0">
              <a:solidFill>
                <a:schemeClr val="tx1"/>
              </a:solidFill>
            </a:endParaRPr>
          </a:p>
        </p:txBody>
      </p:sp>
      <p:pic>
        <p:nvPicPr>
          <p:cNvPr id="6" name="Pladsholder til indhold 5" descr="Et billede, der indeholder skærmbillede&#10;&#10;Automatisk genereret beskrivelse">
            <a:extLst>
              <a:ext uri="{FF2B5EF4-FFF2-40B4-BE49-F238E27FC236}">
                <a16:creationId xmlns:a16="http://schemas.microsoft.com/office/drawing/2014/main" id="{9E868F4E-5D65-4418-A6B1-15FA3F2A5C2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721" b="858"/>
          <a:stretch/>
        </p:blipFill>
        <p:spPr>
          <a:xfrm>
            <a:off x="406820" y="1491822"/>
            <a:ext cx="8737180" cy="5032804"/>
          </a:xfrm>
        </p:spPr>
      </p:pic>
    </p:spTree>
    <p:extLst>
      <p:ext uri="{BB962C8B-B14F-4D97-AF65-F5344CB8AC3E}">
        <p14:creationId xmlns:p14="http://schemas.microsoft.com/office/powerpoint/2010/main" val="74390032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33375"/>
            <a:ext cx="7848600" cy="1434465"/>
          </a:xfrm>
        </p:spPr>
        <p:txBody>
          <a:bodyPr/>
          <a:lstStyle/>
          <a:p>
            <a:r>
              <a:rPr lang="da-DK" dirty="0"/>
              <a:t>Hvad sker der for et menneske</a:t>
            </a:r>
            <a:br>
              <a:rPr lang="da-DK" dirty="0"/>
            </a:br>
            <a:r>
              <a:rPr lang="da-DK" dirty="0"/>
              <a:t>i konflikt?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3CDDAB-3002-4CF9-B621-14A3800A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da-DK" dirty="0"/>
              <a:t>Et menneske, der er vredt eller oprevet</a:t>
            </a:r>
          </a:p>
          <a:p>
            <a:r>
              <a:rPr lang="da-DK" dirty="0"/>
              <a:t>kan ikke lytte</a:t>
            </a:r>
          </a:p>
          <a:p>
            <a:r>
              <a:rPr lang="da-DK" dirty="0"/>
              <a:t>kan ikke forstå gode argumenter</a:t>
            </a:r>
          </a:p>
          <a:p>
            <a:r>
              <a:rPr lang="da-DK" dirty="0"/>
              <a:t>skal have lov til at fortælle sin historie</a:t>
            </a:r>
          </a:p>
          <a:p>
            <a:r>
              <a:rPr lang="da-DK" dirty="0"/>
              <a:t>vil blive beroliget af at blive lyttet til og forstået</a:t>
            </a:r>
          </a:p>
        </p:txBody>
      </p:sp>
    </p:spTree>
    <p:extLst>
      <p:ext uri="{BB962C8B-B14F-4D97-AF65-F5344CB8AC3E}">
        <p14:creationId xmlns:p14="http://schemas.microsoft.com/office/powerpoint/2010/main" val="309580594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98F4D0A5-6A1E-413E-82D3-5C2DDE374D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84213" y="333375"/>
            <a:ext cx="7848600" cy="1434465"/>
          </a:xfrm>
        </p:spPr>
        <p:txBody>
          <a:bodyPr/>
          <a:lstStyle/>
          <a:p>
            <a:r>
              <a:rPr lang="da-DK" dirty="0"/>
              <a:t>Hvad kan du gøre, når du er i</a:t>
            </a:r>
            <a:br>
              <a:rPr lang="da-DK" dirty="0"/>
            </a:br>
            <a:r>
              <a:rPr lang="da-DK" dirty="0"/>
              <a:t>konflikt?</a:t>
            </a: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A13CDDAB-3002-4CF9-B621-14A3800A33E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Giv den anden part mulighed for at fortælle sin historie</a:t>
            </a:r>
          </a:p>
          <a:p>
            <a:r>
              <a:rPr lang="da-DK" dirty="0"/>
              <a:t>Vær nysgerrig og lyt til dét, den anden siger</a:t>
            </a:r>
          </a:p>
          <a:p>
            <a:r>
              <a:rPr lang="da-DK" dirty="0"/>
              <a:t>Vis at du har lyttet og forstået</a:t>
            </a:r>
          </a:p>
          <a:p>
            <a:r>
              <a:rPr lang="da-DK" dirty="0"/>
              <a:t>Spørg ind til den andens oplevelse af situationen</a:t>
            </a:r>
          </a:p>
          <a:p>
            <a:r>
              <a:rPr lang="da-DK" dirty="0"/>
              <a:t>Du behøver ikke være enig – du skal blot respektere og acceptere</a:t>
            </a:r>
          </a:p>
        </p:txBody>
      </p:sp>
    </p:spTree>
    <p:extLst>
      <p:ext uri="{BB962C8B-B14F-4D97-AF65-F5344CB8AC3E}">
        <p14:creationId xmlns:p14="http://schemas.microsoft.com/office/powerpoint/2010/main" val="342968868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04AE4D42-E0EC-4613-8295-598120A94AB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a-DK" dirty="0"/>
              <a:t>Film</a:t>
            </a:r>
            <a:endParaRPr lang="da-DK" dirty="0">
              <a:solidFill>
                <a:schemeClr val="tx1"/>
              </a:solidFill>
            </a:endParaRPr>
          </a:p>
        </p:txBody>
      </p:sp>
      <p:sp>
        <p:nvSpPr>
          <p:cNvPr id="3" name="Pladsholder til indhold 2">
            <a:extLst>
              <a:ext uri="{FF2B5EF4-FFF2-40B4-BE49-F238E27FC236}">
                <a16:creationId xmlns:a16="http://schemas.microsoft.com/office/drawing/2014/main" id="{E101C187-E614-4E33-AB13-FC681D5DA49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da-DK" dirty="0"/>
              <a:t>Hvad kunne Gitte have gjort for at besinde sig </a:t>
            </a:r>
            <a:br>
              <a:rPr lang="da-DK" dirty="0"/>
            </a:br>
            <a:r>
              <a:rPr lang="da-DK" dirty="0"/>
              <a:t>og starte en dialog?</a:t>
            </a:r>
          </a:p>
          <a:p>
            <a:r>
              <a:rPr lang="da-DK" dirty="0"/>
              <a:t>Hvad kunne Per have gjort for at besinde sig </a:t>
            </a:r>
            <a:br>
              <a:rPr lang="da-DK" dirty="0"/>
            </a:br>
            <a:r>
              <a:rPr lang="da-DK" dirty="0"/>
              <a:t>og starte en dialog?</a:t>
            </a:r>
          </a:p>
        </p:txBody>
      </p:sp>
      <p:pic>
        <p:nvPicPr>
          <p:cNvPr id="4" name="Billede 3" descr="Et billede, der indeholder skilt, tegning, ur&#10;&#10;Automatisk genereret beskrivelse">
            <a:hlinkClick r:id="rId2" action="ppaction://hlinksldjump"/>
            <a:extLst>
              <a:ext uri="{FF2B5EF4-FFF2-40B4-BE49-F238E27FC236}">
                <a16:creationId xmlns:a16="http://schemas.microsoft.com/office/drawing/2014/main" id="{86C13101-C1E0-41ED-806F-2976E1BFF5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04873" y="6203628"/>
            <a:ext cx="1027940" cy="515113"/>
          </a:xfrm>
          <a:prstGeom prst="rect">
            <a:avLst/>
          </a:prstGeom>
          <a:effectLst>
            <a:outerShdw blurRad="50800" dist="50800" dir="1200000" algn="ctr" rotWithShape="0">
              <a:schemeClr val="tx2">
                <a:lumMod val="65000"/>
                <a:lumOff val="35000"/>
              </a:schemeClr>
            </a:outerShdw>
          </a:effectLst>
        </p:spPr>
      </p:pic>
    </p:spTree>
    <p:extLst>
      <p:ext uri="{BB962C8B-B14F-4D97-AF65-F5344CB8AC3E}">
        <p14:creationId xmlns:p14="http://schemas.microsoft.com/office/powerpoint/2010/main" val="19069817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Billede 2" descr="Videre.png">
            <a:hlinkClick r:id="rId4" action="ppaction://hlinksldjump"/>
            <a:extLst>
              <a:ext uri="{FF2B5EF4-FFF2-40B4-BE49-F238E27FC236}">
                <a16:creationId xmlns:a16="http://schemas.microsoft.com/office/drawing/2014/main" id="{591B5D0E-9BFC-40D7-AA0B-E0E709ACE724}"/>
              </a:ext>
            </a:extLst>
          </p:cNvPr>
          <p:cNvPicPr>
            <a:picLocks noChangeAspect="1"/>
          </p:cNvPicPr>
          <p:nvPr/>
        </p:nvPicPr>
        <p:blipFill>
          <a:blip r:embed="rId5" cstate="hqprint"/>
          <a:srcRect/>
          <a:stretch>
            <a:fillRect/>
          </a:stretch>
        </p:blipFill>
        <p:spPr bwMode="auto">
          <a:xfrm>
            <a:off x="8172000" y="6120000"/>
            <a:ext cx="514800" cy="514800"/>
          </a:xfrm>
          <a:prstGeom prst="rect">
            <a:avLst/>
          </a:prstGeom>
          <a:noFill/>
          <a:ln>
            <a:noFill/>
          </a:ln>
          <a:effectLst>
            <a:outerShdw blurRad="50800" dist="50800" dir="1200000" algn="tr" rotWithShape="0">
              <a:schemeClr val="tx2">
                <a:lumMod val="65000"/>
                <a:lumOff val="35000"/>
              </a:schemeClr>
            </a:outerShdw>
          </a:effectLst>
        </p:spPr>
      </p:pic>
      <p:pic>
        <p:nvPicPr>
          <p:cNvPr id="5" name="L3d8-9">
            <a:hlinkClick r:id="" action="ppaction://media"/>
            <a:extLst>
              <a:ext uri="{FF2B5EF4-FFF2-40B4-BE49-F238E27FC236}">
                <a16:creationId xmlns:a16="http://schemas.microsoft.com/office/drawing/2014/main" id="{BC207B6D-0E90-445A-9F1B-8DD1D4054F8B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" y="692149"/>
            <a:ext cx="9142387" cy="5142593"/>
          </a:xfrm>
        </p:spPr>
      </p:pic>
    </p:spTree>
    <p:extLst>
      <p:ext uri="{BB962C8B-B14F-4D97-AF65-F5344CB8AC3E}">
        <p14:creationId xmlns:p14="http://schemas.microsoft.com/office/powerpoint/2010/main" val="5320206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7008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Blank Presentation">
  <a:themeElements>
    <a:clrScheme name="Brugerdefineret 4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0000"/>
      </a:hlink>
      <a:folHlink>
        <a:srgbClr val="000000"/>
      </a:folHlink>
    </a:clrScheme>
    <a:fontScheme name="Blank Presentation">
      <a:majorFont>
        <a:latin typeface="Verdana"/>
        <a:ea typeface="ＭＳ Ｐゴシック"/>
        <a:cs typeface="ＭＳ Ｐゴシック"/>
      </a:majorFont>
      <a:minorFont>
        <a:latin typeface="Verdana"/>
        <a:ea typeface="ＭＳ Ｐゴシック"/>
        <a:cs typeface="ＭＳ Ｐゴシック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="" xmlns:a14="http://schemas.microsoft.com/office/drawing/2010/main">
              <a:effectLst>
                <a:outerShdw blurRad="63500" dist="38099" dir="2700000" algn="ctr" rotWithShape="0">
                  <a:schemeClr val="bg2">
                    <a:alpha val="74998"/>
                  </a:schemeClr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da-DK" sz="2400" b="0" i="0" u="none" strike="noStrike" cap="none" normalizeH="0" baseline="0">
            <a:ln>
              <a:noFill/>
            </a:ln>
            <a:solidFill>
              <a:srgbClr val="000000"/>
            </a:solidFill>
            <a:effectLst/>
            <a:latin typeface="Arial" charset="0"/>
            <a:ea typeface="ＭＳ Ｐゴシック" charset="0"/>
            <a:cs typeface="ＭＳ Ｐゴシック" charset="0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kument" ma:contentTypeID="0x0101001DBEA962B739FF4E92CF02C0865C93BB" ma:contentTypeVersion="10" ma:contentTypeDescription="Opret et nyt dokument." ma:contentTypeScope="" ma:versionID="92d8ef27ab24df470d5f1acf5604ac83">
  <xsd:schema xmlns:xsd="http://www.w3.org/2001/XMLSchema" xmlns:xs="http://www.w3.org/2001/XMLSchema" xmlns:p="http://schemas.microsoft.com/office/2006/metadata/properties" xmlns:ns2="d7632fee-18db-4d99-9db2-4c1a7e4bbf7b" targetNamespace="http://schemas.microsoft.com/office/2006/metadata/properties" ma:root="true" ma:fieldsID="cd56ef9f28138f74c979ea5c2379ef98" ns2:_="">
    <xsd:import namespace="d7632fee-18db-4d99-9db2-4c1a7e4bbf7b"/>
    <xsd:element name="properties">
      <xsd:complexType>
        <xsd:sequence>
          <xsd:element name="documentManagement">
            <xsd:complexType>
              <xsd:all>
                <xsd:element ref="ns2:MediaServiceMetadata" minOccurs="0"/>
                <xsd:element ref="ns2:MediaServiceFastMetadata" minOccurs="0"/>
                <xsd:element ref="ns2:MediaServiceDateTaken" minOccurs="0"/>
                <xsd:element ref="ns2:MediaServiceAutoTags" minOccurs="0"/>
                <xsd:element ref="ns2:MediaServiceGenerationTime" minOccurs="0"/>
                <xsd:element ref="ns2:MediaServiceEventHashCode" minOccurs="0"/>
                <xsd:element ref="ns2:MediaServiceLocation" minOccurs="0"/>
                <xsd:element ref="ns2:MediaServiceOCR" minOccurs="0"/>
                <xsd:element ref="ns2:MediaServiceAutoKeyPoints" minOccurs="0"/>
                <xsd:element ref="ns2:MediaServiceKeyPoint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7632fee-18db-4d99-9db2-4c1a7e4bbf7b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DateTaken" ma:index="10" nillable="true" ma:displayName="MediaServiceDateTaken" ma:hidden="true" ma:internalName="MediaServiceDateTaken" ma:readOnly="true">
      <xsd:simpleType>
        <xsd:restriction base="dms:Text"/>
      </xsd:simpleType>
    </xsd:element>
    <xsd:element name="MediaServiceAutoTags" ma:index="11" nillable="true" ma:displayName="Tags" ma:internalName="MediaServiceAutoTags" ma:readOnly="true">
      <xsd:simpleType>
        <xsd:restriction base="dms:Text"/>
      </xsd:simpleType>
    </xsd:element>
    <xsd:element name="MediaServiceGenerationTime" ma:index="12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3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Location" ma:index="14" nillable="true" ma:displayName="Location" ma:internalName="MediaServiceLocation" ma:readOnly="true">
      <xsd:simpleType>
        <xsd:restriction base="dms:Text"/>
      </xsd:simpleType>
    </xsd:element>
    <xsd:element name="MediaServiceOCR" ma:index="15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  <xsd:element name="MediaServiceAutoKeyPoints" ma:index="16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7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Indholdstype"/>
        <xsd:element ref="dc:title" minOccurs="0" maxOccurs="1" ma:index="4" ma:displayName="Titel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1EFC2EAE-AF65-4821-9768-E1C1C2B7AA59}">
  <ds:schemaRefs>
    <ds:schemaRef ds:uri="http://schemas.microsoft.com/office/2006/metadata/properties"/>
    <ds:schemaRef ds:uri="http://schemas.microsoft.com/office/infopath/2007/PartnerControls"/>
  </ds:schemaRefs>
</ds:datastoreItem>
</file>

<file path=customXml/itemProps2.xml><?xml version="1.0" encoding="utf-8"?>
<ds:datastoreItem xmlns:ds="http://schemas.openxmlformats.org/officeDocument/2006/customXml" ds:itemID="{0B601782-F9E7-4285-9563-5541DEE272A6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d7632fee-18db-4d99-9db2-4c1a7e4bbf7b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customXml/itemProps3.xml><?xml version="1.0" encoding="utf-8"?>
<ds:datastoreItem xmlns:ds="http://schemas.openxmlformats.org/officeDocument/2006/customXml" ds:itemID="{9064AF4E-64ED-4525-A14A-E0F371415197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1074</TotalTime>
  <Words>318</Words>
  <Application>Microsoft Macintosh PowerPoint</Application>
  <PresentationFormat>Skærmshow (4:3)</PresentationFormat>
  <Paragraphs>41</Paragraphs>
  <Slides>12</Slides>
  <Notes>0</Notes>
  <HiddenSlides>0</HiddenSlides>
  <MMClips>1</MMClips>
  <ScaleCrop>false</ScaleCrop>
  <HeadingPairs>
    <vt:vector size="6" baseType="variant">
      <vt:variant>
        <vt:lpstr>Benyttede skrifttyper</vt:lpstr>
      </vt:variant>
      <vt:variant>
        <vt:i4>5</vt:i4>
      </vt:variant>
      <vt:variant>
        <vt:lpstr>Tema</vt:lpstr>
      </vt:variant>
      <vt:variant>
        <vt:i4>1</vt:i4>
      </vt:variant>
      <vt:variant>
        <vt:lpstr>Slidetitler</vt:lpstr>
      </vt:variant>
      <vt:variant>
        <vt:i4>12</vt:i4>
      </vt:variant>
    </vt:vector>
  </HeadingPairs>
  <TitlesOfParts>
    <vt:vector size="18" baseType="lpstr">
      <vt:lpstr>Arial</vt:lpstr>
      <vt:lpstr>Verdana</vt:lpstr>
      <vt:lpstr>Verdana Pro SemiBold</vt:lpstr>
      <vt:lpstr>Webdings</vt:lpstr>
      <vt:lpstr>Wingdings</vt:lpstr>
      <vt:lpstr>Blank Presentation</vt:lpstr>
      <vt:lpstr>Bliv klar til dialog</vt:lpstr>
      <vt:lpstr>Konflikthåndtering handler om at gå i dialog</vt:lpstr>
      <vt:lpstr>Hvor optrappet er konflikten?</vt:lpstr>
      <vt:lpstr>Du kan nedtrappe konflikten</vt:lpstr>
      <vt:lpstr>En hårfin balance</vt:lpstr>
      <vt:lpstr>Hvad sker der for et menneske i konflikt?</vt:lpstr>
      <vt:lpstr>Hvad kan du gøre, når du er i konflikt?</vt:lpstr>
      <vt:lpstr>Film</vt:lpstr>
      <vt:lpstr>PowerPoint-præsentation</vt:lpstr>
      <vt:lpstr>Film</vt:lpstr>
      <vt:lpstr>Opsummering</vt:lpstr>
      <vt:lpstr>Selvstudie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PowerPoint-præsentation</dc:title>
  <dc:creator/>
  <cp:lastModifiedBy>Tune Nyborg</cp:lastModifiedBy>
  <cp:revision>63</cp:revision>
  <dcterms:created xsi:type="dcterms:W3CDTF">2020-01-13T11:23:44Z</dcterms:created>
  <dcterms:modified xsi:type="dcterms:W3CDTF">2024-12-10T10:43:37Z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0x0101001DBEA962B739FF4E92CF02C0865C93BB</vt:lpwstr>
  </property>
</Properties>
</file>